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86" r:id="rId2"/>
    <p:sldId id="534" r:id="rId3"/>
    <p:sldId id="702" r:id="rId4"/>
    <p:sldId id="752" r:id="rId5"/>
    <p:sldId id="751" r:id="rId6"/>
    <p:sldId id="753" r:id="rId7"/>
    <p:sldId id="754" r:id="rId8"/>
    <p:sldId id="760" r:id="rId9"/>
    <p:sldId id="755" r:id="rId10"/>
    <p:sldId id="756" r:id="rId11"/>
    <p:sldId id="757" r:id="rId12"/>
    <p:sldId id="759" r:id="rId13"/>
  </p:sldIdLst>
  <p:sldSz cx="10693400" cy="7561263"/>
  <p:notesSz cx="6797675" cy="9926638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7">
          <p15:clr>
            <a:srgbClr val="A4A3A4"/>
          </p15:clr>
        </p15:guide>
        <p15:guide id="2" orient="horz" pos="3334">
          <p15:clr>
            <a:srgbClr val="A4A3A4"/>
          </p15:clr>
        </p15:guide>
        <p15:guide id="3" orient="horz" pos="4389">
          <p15:clr>
            <a:srgbClr val="A4A3A4"/>
          </p15:clr>
        </p15:guide>
        <p15:guide id="4" pos="4366">
          <p15:clr>
            <a:srgbClr val="A4A3A4"/>
          </p15:clr>
        </p15:guide>
        <p15:guide id="5" pos="4729">
          <p15:clr>
            <a:srgbClr val="A4A3A4"/>
          </p15:clr>
        </p15:guide>
        <p15:guide id="6" pos="2960">
          <p15:clr>
            <a:srgbClr val="A4A3A4"/>
          </p15:clr>
        </p15:guide>
        <p15:guide id="7" pos="5010">
          <p15:clr>
            <a:srgbClr val="A4A3A4"/>
          </p15:clr>
        </p15:guide>
        <p15:guide id="8" pos="3277">
          <p15:clr>
            <a:srgbClr val="A4A3A4"/>
          </p15:clr>
        </p15:guide>
        <p15:guide id="9">
          <p15:clr>
            <a:srgbClr val="A4A3A4"/>
          </p15:clr>
        </p15:guide>
        <p15:guide id="10" pos="4230">
          <p15:clr>
            <a:srgbClr val="A4A3A4"/>
          </p15:clr>
        </p15:guide>
        <p15:guide id="11" pos="2552" userDrawn="1">
          <p15:clr>
            <a:srgbClr val="A4A3A4"/>
          </p15:clr>
        </p15:guide>
        <p15:guide id="12" pos="17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03"/>
    <a:srgbClr val="93CDDD"/>
    <a:srgbClr val="65DAF1"/>
    <a:srgbClr val="E96DA5"/>
    <a:srgbClr val="F4EA62"/>
    <a:srgbClr val="FA6A78"/>
    <a:srgbClr val="FFFF99"/>
    <a:srgbClr val="FB5BAF"/>
    <a:srgbClr val="ABF36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3" autoAdjust="0"/>
    <p:restoredTop sz="79453" autoAdjust="0"/>
  </p:normalViewPr>
  <p:slideViewPr>
    <p:cSldViewPr>
      <p:cViewPr varScale="1">
        <p:scale>
          <a:sx n="121" d="100"/>
          <a:sy n="121" d="100"/>
        </p:scale>
        <p:origin x="2596" y="68"/>
      </p:cViewPr>
      <p:guideLst>
        <p:guide orient="horz" pos="657"/>
        <p:guide orient="horz" pos="3334"/>
        <p:guide orient="horz" pos="4389"/>
        <p:guide pos="4366"/>
        <p:guide pos="4729"/>
        <p:guide pos="2960"/>
        <p:guide pos="5010"/>
        <p:guide pos="3277"/>
        <p:guide/>
        <p:guide pos="4230"/>
        <p:guide pos="2552"/>
        <p:guide pos="1735"/>
      </p:guideLst>
    </p:cSldViewPr>
  </p:slideViewPr>
  <p:outlineViewPr>
    <p:cViewPr>
      <p:scale>
        <a:sx n="33" d="100"/>
        <a:sy n="33" d="100"/>
      </p:scale>
      <p:origin x="0" y="28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0" d="100"/>
          <a:sy n="150" d="100"/>
        </p:scale>
        <p:origin x="2442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9F4893DB-48DF-4876-A082-D73C2E667C8A}" type="datetimeFigureOut">
              <a:rPr lang="ko-KR" altLang="en-US" smtClean="0"/>
              <a:pPr/>
              <a:t>2016-02-15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8F8B335C-783D-49F0-A8FB-385268AA1B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3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r">
              <a:defRPr sz="1300"/>
            </a:lvl1pPr>
          </a:lstStyle>
          <a:p>
            <a:fld id="{183E0F04-C445-4541-A5A3-E0C01D7AF35D}" type="datetimeFigureOut">
              <a:rPr lang="ko-KR" altLang="en-US" smtClean="0"/>
              <a:pPr/>
              <a:t>2016-02-15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5" tIns="47772" rIns="95545" bIns="477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5" tIns="47772" rIns="95545" bIns="4777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8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r">
              <a:defRPr sz="1300"/>
            </a:lvl1pPr>
          </a:lstStyle>
          <a:p>
            <a:fld id="{67F7A3D7-5A43-4527-B9F6-779F59BBE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7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4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</a:t>
            </a:r>
            <a:r>
              <a:rPr lang="en-US" altLang="ko-KR" baseline="0" dirty="0" smtClean="0"/>
              <a:t>VFX </a:t>
            </a:r>
            <a:r>
              <a:rPr lang="ko-KR" altLang="en-US" baseline="0" dirty="0" smtClean="0"/>
              <a:t>모듈 라이브러리에 대한 개발 내용을 설명 드리겠습니다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9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6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1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9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7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78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0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A3D7-5A43-4527-B9F6-779F59BBEC2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53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www.motionblue.com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9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 userDrawn="1">
            <p:ph type="title"/>
          </p:nvPr>
        </p:nvSpPr>
        <p:spPr>
          <a:xfrm>
            <a:off x="360040" y="144016"/>
            <a:ext cx="2826420" cy="32424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ko-KR" altLang="en-US" sz="1500" dirty="0" smtClean="0"/>
              <a:t>연구개발 개요</a:t>
            </a:r>
            <a:endParaRPr lang="ko-KR" altLang="en-US" sz="1500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34132" y="540271"/>
            <a:ext cx="1015312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  <a:prstGeom prst="rect">
            <a:avLst/>
          </a:prstGeo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700" y="0"/>
            <a:ext cx="2981136" cy="4534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  <a:prstGeom prst="rect">
            <a:avLst/>
          </a:prstGeo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2E4BC-A3C1-4C75-8769-EFBCDEBBD7E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7"/>
          <p:cNvSpPr txBox="1">
            <a:spLocks/>
          </p:cNvSpPr>
          <p:nvPr/>
        </p:nvSpPr>
        <p:spPr>
          <a:xfrm>
            <a:off x="6426820" y="146621"/>
            <a:ext cx="4104456" cy="31318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pPr defTabSz="914400" latinLnBrk="0"/>
            <a:r>
              <a:rPr lang="en-US" altLang="ko-KR" sz="1050" kern="0" dirty="0" smtClean="0">
                <a:solidFill>
                  <a:schemeClr val="bg1">
                    <a:lumMod val="75000"/>
                  </a:schemeClr>
                </a:solidFill>
              </a:rPr>
              <a:t>2015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Motionblue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/ </a:t>
            </a:r>
          </a:p>
          <a:p>
            <a:pPr defTabSz="914400" latinLnBrk="0"/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PCN /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Dongguk</a:t>
            </a:r>
            <a:r>
              <a:rPr lang="en-US" altLang="ko-KR" sz="105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kern="0" baseline="0" dirty="0" err="1" smtClean="0">
                <a:solidFill>
                  <a:schemeClr val="bg1">
                    <a:lumMod val="75000"/>
                  </a:schemeClr>
                </a:solidFill>
              </a:rPr>
              <a:t>Univ</a:t>
            </a:r>
            <a:endParaRPr lang="ko-KR" altLang="en-US" sz="1050" kern="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card_index.html" TargetMode="External"/><Relationship Id="rId5" Type="http://schemas.openxmlformats.org/officeDocument/2006/relationships/hyperlink" Target="http://3d.dongguk.edu/examples/newyearcard_index.html" TargetMode="Externa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://3d.dongguk.edu/examples/GPU_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pipe_water.html" TargetMode="External"/><Relationship Id="rId5" Type="http://schemas.openxmlformats.org/officeDocument/2006/relationships/hyperlink" Target="http://3d.dongguk.edu/examples/fire_horse.htm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waterFlowTerrain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3d.dongguk.edu/examples/magmaTerrai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://3d.dongguk.edu/examples/ter.html" TargetMode="External"/><Relationship Id="rId5" Type="http://schemas.openxmlformats.org/officeDocument/2006/relationships/hyperlink" Target="http://3d.dongguk.edu/examples/index_terrain.html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://3d.dongguk.edu/examples/userTerrain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character_animation.html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.dongguk.edu/examples/waterTerrain.html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://3d.dongguk.edu/examples/face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21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microsoft.com/office/2007/relationships/hdphoto" Target="../media/hdphoto7.wdp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19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3d.dongguk.edu/examples/rainsnow.html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hyperlink" Target="http://3d.dongguk.edu/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hyperlink" Target="http://simdgu.tistory.com/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4172" y="1692399"/>
            <a:ext cx="8650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디바이스를 지원하는 </a:t>
            </a:r>
            <a:endParaRPr lang="en-US" altLang="ko-KR" sz="28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HTML5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기반의 실감미디어 서비스 프레임워크기술 개발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72" y="349259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2016.2.16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172" y="2638036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정보통신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방송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연구개발사업 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172" y="5868863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모션블루   </a:t>
            </a:r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 PCN  |  </a:t>
            </a:r>
            <a:r>
              <a:rPr lang="ko-KR" altLang="en-US" sz="1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동국대학교 </a:t>
            </a:r>
            <a:r>
              <a:rPr lang="ko-KR" altLang="en-US" sz="1800" dirty="0" err="1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산학협력단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74892" y="5714975"/>
            <a:ext cx="336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연차보고서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차년도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2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응용 사례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크리스마스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새해 축하 카드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기술 응용 </a:t>
            </a:r>
            <a:r>
              <a:rPr lang="ko-KR" altLang="en-US" sz="1200" b="1" dirty="0" err="1" smtClean="0"/>
              <a:t>콘텐츠를</a:t>
            </a:r>
            <a:r>
              <a:rPr lang="ko-KR" altLang="en-US" sz="1200" b="1" dirty="0" smtClean="0"/>
              <a:t> 통해 사용자 확보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554" y="3154549"/>
            <a:ext cx="3892504" cy="37519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19" y="3154549"/>
            <a:ext cx="3907737" cy="3751907"/>
          </a:xfrm>
          <a:prstGeom prst="rect">
            <a:avLst/>
          </a:prstGeom>
        </p:spPr>
      </p:pic>
      <p:sp>
        <p:nvSpPr>
          <p:cNvPr id="21" name="AutoShape 119"/>
          <p:cNvSpPr>
            <a:spLocks noChangeArrowheads="1"/>
          </p:cNvSpPr>
          <p:nvPr/>
        </p:nvSpPr>
        <p:spPr bwMode="auto">
          <a:xfrm>
            <a:off x="1474545" y="6113463"/>
            <a:ext cx="5211732" cy="787010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2015.12 ~ 2016.02(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개월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홈페이지를 통해 공개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465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명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6688" y="6910907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5"/>
              </a:rPr>
              <a:t>http://3d.dongguk.edu/examples/newyearcard_index.html</a:t>
            </a:r>
            <a:endParaRPr lang="en-US" altLang="ko-K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1281681" y="6910907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6"/>
              </a:rPr>
              <a:t>http://3d.dongguk.edu/examples/card_index.html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3949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1623218"/>
            <a:ext cx="8791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0" y="828303"/>
            <a:ext cx="5802424" cy="39345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58" y="1260351"/>
            <a:ext cx="4008290" cy="52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2014\0707 디자인전문기술개발사업\작업자\이미지\bg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4382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156" y="761519"/>
            <a:ext cx="2403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</a:p>
          <a:p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추진 실적 </a:t>
            </a:r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164" y="1692399"/>
            <a:ext cx="2016224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개발 진척도 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(VFX </a:t>
            </a:r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모듈 라이브러리</a:t>
            </a:r>
            <a:r>
              <a:rPr lang="en-US" altLang="ko-KR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24968"/>
              </p:ext>
            </p:extLst>
          </p:nvPr>
        </p:nvGraphicFramePr>
        <p:xfrm>
          <a:off x="378148" y="1332359"/>
          <a:ext cx="9865100" cy="5976665"/>
        </p:xfrm>
        <a:graphic>
          <a:graphicData uri="http://schemas.openxmlformats.org/drawingml/2006/table">
            <a:tbl>
              <a:tblPr/>
              <a:tblGrid>
                <a:gridCol w="1911840"/>
                <a:gridCol w="1912351"/>
                <a:gridCol w="737850"/>
                <a:gridCol w="553591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  <a:gridCol w="395789"/>
              </a:tblGrid>
              <a:tr h="30545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개발내용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추진실적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 실적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계획수립 </a:t>
                      </a:r>
                      <a:r>
                        <a:rPr lang="ko-KR" altLang="en-US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자료조사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취지와 기본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기술등을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설명문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구조 설계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VFX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라이브러리의 프로그램 구조를 분석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 제어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환경제어 시스템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kern="0" spc="-1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파티클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시뮬레이터 예제 및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상호작용을 위한 공간 분할 기술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고품질 </a:t>
                      </a:r>
                      <a:r>
                        <a:rPr lang="ko-KR" altLang="en-US" sz="1100" b="1" kern="0" spc="-100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렌더링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시스템 개발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전용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웹페이지를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통해 공간 분할 기술 예제 및 관련 소스코드 공개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8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</a:t>
                      </a:r>
                      <a:r>
                        <a:rPr lang="en-US" altLang="ko-KR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kern="0" spc="-1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 및 검수 </a:t>
                      </a: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 코드 최적화 작업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</a:tr>
              <a:tr h="37808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-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E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5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파티클</a:t>
            </a:r>
            <a:r>
              <a:rPr lang="ko-KR" altLang="en-US" sz="1200" b="1" dirty="0" smtClean="0"/>
              <a:t> 시뮬레이터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웹상에서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30FPS</a:t>
            </a:r>
            <a:r>
              <a:rPr lang="ko-KR" altLang="en-US" sz="1200" b="1" dirty="0"/>
              <a:t>이상의 성능으로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만개이상의 </a:t>
            </a:r>
            <a:r>
              <a:rPr lang="ko-KR" altLang="en-US" sz="1200" b="1" dirty="0" err="1"/>
              <a:t>파티클</a:t>
            </a:r>
            <a:r>
              <a:rPr lang="ko-KR" altLang="en-US" sz="1200" b="1" dirty="0"/>
              <a:t> 사용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/>
              <a:t>WebGL2</a:t>
            </a:r>
            <a:r>
              <a:rPr lang="ko-KR" altLang="en-US" sz="1200" b="1" dirty="0"/>
              <a:t>기반의 병렬처리 기술을 통한 가속화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파티클들과</a:t>
            </a:r>
            <a:r>
              <a:rPr lang="ko-KR" altLang="en-US" sz="1200" b="1" dirty="0"/>
              <a:t> 오브젝트 및 지형과의 상호작용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실시간으로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속성을 변화시켜 다양한 효과 구현 가능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노이즈</a:t>
            </a:r>
            <a:r>
              <a:rPr lang="ko-KR" altLang="en-US" sz="1200" b="1" dirty="0"/>
              <a:t> 생성 기법을 이용하여 유체의 흐름과 유사한 </a:t>
            </a:r>
            <a:r>
              <a:rPr lang="ko-KR" altLang="en-US" sz="1200" b="1" dirty="0" err="1"/>
              <a:t>속도장을</a:t>
            </a:r>
            <a:r>
              <a:rPr lang="ko-KR" altLang="en-US" sz="1200" b="1" dirty="0"/>
              <a:t> 계산하고 이를 통해 </a:t>
            </a:r>
            <a:r>
              <a:rPr lang="ko-KR" altLang="en-US" sz="1200" b="1" dirty="0" err="1"/>
              <a:t>파티클의</a:t>
            </a:r>
            <a:r>
              <a:rPr lang="ko-KR" altLang="en-US" sz="1200" b="1" dirty="0"/>
              <a:t> 유체 움직임 구현</a:t>
            </a:r>
            <a:r>
              <a:rPr lang="en-US" altLang="ko-KR" sz="1200" b="1" dirty="0"/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6614" t="6335" r="7186" b="36314"/>
          <a:stretch/>
        </p:blipFill>
        <p:spPr>
          <a:xfrm>
            <a:off x="296093" y="3641415"/>
            <a:ext cx="5021436" cy="30958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52" y="3634680"/>
            <a:ext cx="3741096" cy="3107100"/>
          </a:xfrm>
          <a:prstGeom prst="rect">
            <a:avLst/>
          </a:prstGeom>
        </p:spPr>
      </p:pic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6714853" y="6394794"/>
            <a:ext cx="3741096" cy="34690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WebGL2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에서의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GPU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기반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시뮬레이터 개발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8691" y="6737279"/>
            <a:ext cx="417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u="sng" dirty="0" smtClean="0">
                <a:hlinkClick r:id="rId5"/>
              </a:rPr>
              <a:t>http://3d.dongguk.edu/examples/fire_horse.html</a:t>
            </a:r>
            <a:endParaRPr lang="en-US" altLang="ko-KR" sz="1000" u="sng" dirty="0" smtClean="0"/>
          </a:p>
          <a:p>
            <a:pPr algn="ctr" fontAlgn="base" latinLnBrk="0"/>
            <a:r>
              <a:rPr lang="en-US" altLang="ko-KR" sz="1000" dirty="0">
                <a:hlinkClick r:id="rId6"/>
              </a:rPr>
              <a:t>http</a:t>
            </a:r>
            <a:r>
              <a:rPr lang="en-US" altLang="ko-KR" sz="1000" dirty="0" smtClean="0">
                <a:hlinkClick r:id="rId6"/>
              </a:rPr>
              <a:t>://3d.dongguk.edu/examples/pipe_water.html</a:t>
            </a:r>
            <a:endParaRPr lang="en-US" altLang="ko-KR" sz="1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513893" y="6775350"/>
            <a:ext cx="41795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 smtClean="0">
                <a:hlinkClick r:id="rId7"/>
              </a:rPr>
              <a:t>http</a:t>
            </a:r>
            <a:r>
              <a:rPr lang="en-US" altLang="ko-KR" sz="1000" dirty="0">
                <a:hlinkClick r:id="rId7"/>
              </a:rPr>
              <a:t>://3d.dongguk.edu/examples/GPU_index.html</a:t>
            </a:r>
            <a:endParaRPr lang="en-US" altLang="ko-KR" sz="1000" dirty="0"/>
          </a:p>
          <a:p>
            <a:pPr algn="ctr" fontAlgn="base" latinLnBrk="0"/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347" y="3641415"/>
            <a:ext cx="3013812" cy="3095864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276880" y="6394795"/>
            <a:ext cx="4709779" cy="342483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노이즈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기법을 통해 유체의 움직임을 표현하는 기술 개발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환경 제어 시스템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30FPS</a:t>
            </a:r>
            <a:r>
              <a:rPr lang="ko-KR" altLang="en-US" sz="1200" b="1" dirty="0" smtClean="0"/>
              <a:t>이상의 성능으로 환경제어가 가능</a:t>
            </a:r>
            <a:endParaRPr lang="ko-KR" altLang="en-US" sz="1200" b="1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최대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만개이상의 </a:t>
            </a:r>
            <a:r>
              <a:rPr lang="ko-KR" altLang="en-US" sz="1200" b="1" dirty="0" err="1" smtClean="0"/>
              <a:t>파티클을</a:t>
            </a:r>
            <a:r>
              <a:rPr lang="ko-KR" altLang="en-US" sz="1200" b="1" dirty="0" smtClean="0"/>
              <a:t> 사용하여 눈과 비 그리고 안개와 같은 날씨 제어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지형의 높이와 기울기에 맞게 </a:t>
            </a:r>
            <a:r>
              <a:rPr lang="ko-KR" altLang="en-US" sz="1200" b="1" dirty="0" err="1" smtClean="0"/>
              <a:t>텍스쳐를</a:t>
            </a:r>
            <a:r>
              <a:rPr lang="ko-KR" altLang="en-US" sz="1200" b="1" dirty="0" smtClean="0"/>
              <a:t> 배치하여 자연스러운 지형을 표현하는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날씨에 의해 지형의 변화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환경맵의</a:t>
            </a:r>
            <a:r>
              <a:rPr lang="ko-KR" altLang="en-US" sz="1200" b="1" dirty="0" smtClean="0"/>
              <a:t> 변화와 광원을 이동 시키는 기술을 적용하여 시간에 따른 환경 변화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사용자 입력에 의해 지형을 편집하는 기능 구현</a:t>
            </a: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06140" y="3636615"/>
            <a:ext cx="5184576" cy="2923260"/>
            <a:chOff x="5054203" y="3426183"/>
            <a:chExt cx="5184576" cy="292326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25817"/>
            <a:stretch/>
          </p:blipFill>
          <p:spPr>
            <a:xfrm>
              <a:off x="5054203" y="3426184"/>
              <a:ext cx="2520280" cy="292325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r="24738"/>
            <a:stretch/>
          </p:blipFill>
          <p:spPr>
            <a:xfrm>
              <a:off x="7646491" y="3426183"/>
              <a:ext cx="2592288" cy="2923259"/>
            </a:xfrm>
            <a:prstGeom prst="rect">
              <a:avLst/>
            </a:prstGeom>
          </p:spPr>
        </p:pic>
        <p:sp>
          <p:nvSpPr>
            <p:cNvPr id="19" name="AutoShape 119"/>
            <p:cNvSpPr>
              <a:spLocks noChangeArrowheads="1"/>
            </p:cNvSpPr>
            <p:nvPr/>
          </p:nvSpPr>
          <p:spPr bwMode="auto">
            <a:xfrm>
              <a:off x="5072623" y="3442084"/>
              <a:ext cx="402634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눈</a:t>
              </a:r>
              <a:endPara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AutoShape 119"/>
            <p:cNvSpPr>
              <a:spLocks noChangeArrowheads="1"/>
            </p:cNvSpPr>
            <p:nvPr/>
          </p:nvSpPr>
          <p:spPr bwMode="auto">
            <a:xfrm>
              <a:off x="7660981" y="3441149"/>
              <a:ext cx="432503" cy="293056"/>
            </a:xfrm>
            <a:prstGeom prst="roundRect">
              <a:avLst>
                <a:gd name="adj" fmla="val 0"/>
              </a:avLst>
            </a:prstGeom>
            <a:solidFill>
              <a:srgbClr val="65DAF1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6669" y="6609566"/>
            <a:ext cx="4153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hlinkClick r:id="rId5"/>
              </a:rPr>
              <a:t>http://3d.dongguk.edu/examples/index_terrain.html</a:t>
            </a:r>
            <a:endParaRPr lang="en-US" altLang="ko-KR" sz="9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836" y="3636615"/>
            <a:ext cx="2693708" cy="29118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90716" y="6599987"/>
            <a:ext cx="278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hlinkClick r:id="rId7"/>
              </a:rPr>
              <a:t>http</a:t>
            </a:r>
            <a:r>
              <a:rPr lang="en-US" altLang="ko-KR" sz="800" dirty="0">
                <a:hlinkClick r:id="rId7"/>
              </a:rPr>
              <a:t>://</a:t>
            </a:r>
            <a:r>
              <a:rPr lang="en-US" altLang="ko-KR" sz="800" dirty="0" smtClean="0">
                <a:hlinkClick r:id="rId7"/>
              </a:rPr>
              <a:t>3d.dongguk.edu/examples/magmaTerrain.html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8"/>
              </a:rPr>
              <a:t>http://</a:t>
            </a:r>
            <a:r>
              <a:rPr lang="en-US" altLang="ko-KR" sz="800" dirty="0" smtClean="0">
                <a:hlinkClick r:id="rId8"/>
              </a:rPr>
              <a:t>3d.dongguk.edu/examples/waterFlowTerrain.html</a:t>
            </a:r>
            <a:endParaRPr lang="en-US" altLang="ko-KR" sz="800" dirty="0" smtClean="0"/>
          </a:p>
          <a:p>
            <a:pPr algn="ctr"/>
            <a:r>
              <a:rPr lang="en-US" altLang="ko-KR" sz="800" dirty="0">
                <a:hlinkClick r:id="rId9"/>
              </a:rPr>
              <a:t>http://3d.dongguk.edu/examples/userTerrain.html</a:t>
            </a:r>
            <a:endParaRPr lang="en-US" altLang="ko-KR" sz="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2295" y="3636616"/>
            <a:ext cx="2126972" cy="29157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83004" y="6603225"/>
            <a:ext cx="2693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hlinkClick r:id="rId11"/>
              </a:rPr>
              <a:t>http://3d.dongguk.edu/examples/ter.html</a:t>
            </a:r>
            <a:endParaRPr lang="en-US" altLang="ko-KR" sz="800" dirty="0" smtClean="0"/>
          </a:p>
        </p:txBody>
      </p:sp>
      <p:sp>
        <p:nvSpPr>
          <p:cNvPr id="28" name="AutoShape 119"/>
          <p:cNvSpPr>
            <a:spLocks noChangeArrowheads="1"/>
          </p:cNvSpPr>
          <p:nvPr/>
        </p:nvSpPr>
        <p:spPr bwMode="auto">
          <a:xfrm>
            <a:off x="5579836" y="6249875"/>
            <a:ext cx="1783088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지형 편집 기술 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AutoShape 119"/>
          <p:cNvSpPr>
            <a:spLocks noChangeArrowheads="1"/>
          </p:cNvSpPr>
          <p:nvPr/>
        </p:nvSpPr>
        <p:spPr bwMode="auto">
          <a:xfrm>
            <a:off x="8332295" y="5938921"/>
            <a:ext cx="2126972" cy="621908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파티클과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지형의 상호작용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기술개발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AutoShape 119"/>
          <p:cNvSpPr>
            <a:spLocks noChangeArrowheads="1"/>
          </p:cNvSpPr>
          <p:nvPr/>
        </p:nvSpPr>
        <p:spPr bwMode="auto">
          <a:xfrm>
            <a:off x="315034" y="6250274"/>
            <a:ext cx="2265949" cy="293056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실시간 환경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날씨를 변화 가능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err="1" smtClean="0"/>
              <a:t>웹상에서의</a:t>
            </a:r>
            <a:r>
              <a:rPr lang="ko-KR" altLang="en-US" sz="1200" b="1" dirty="0" smtClean="0"/>
              <a:t> 상호작용 및 공간 분할 기술 개발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웹상에서</a:t>
            </a:r>
            <a:r>
              <a:rPr lang="ko-KR" altLang="en-US" sz="1200" b="1" dirty="0" smtClean="0"/>
              <a:t> 공간 분할 기술을 통한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오브젝트간의 상호작용 가속화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공간을 </a:t>
            </a:r>
            <a:r>
              <a:rPr lang="en-US" altLang="ko-KR" sz="1200" b="1" dirty="0" smtClean="0"/>
              <a:t>1</a:t>
            </a:r>
            <a:r>
              <a:rPr lang="ko-KR" altLang="en-US" sz="1200" b="1" dirty="0" err="1" smtClean="0"/>
              <a:t>천개로</a:t>
            </a:r>
            <a:r>
              <a:rPr lang="ko-KR" altLang="en-US" sz="1200" b="1" dirty="0" smtClean="0"/>
              <a:t> 분할한 공간에서 </a:t>
            </a:r>
            <a:r>
              <a:rPr lang="ko-KR" altLang="en-US" sz="1200" b="1" dirty="0" err="1" smtClean="0"/>
              <a:t>파티클과</a:t>
            </a:r>
            <a:r>
              <a:rPr lang="ko-KR" altLang="en-US" sz="1200" b="1" dirty="0" smtClean="0"/>
              <a:t> 지형 및 오브젝트간의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동적인 애니메이션 오브젝트와 </a:t>
            </a:r>
            <a:r>
              <a:rPr lang="ko-KR" altLang="en-US" sz="1200" b="1" dirty="0" err="1" smtClean="0"/>
              <a:t>파티클간의</a:t>
            </a:r>
            <a:r>
              <a:rPr lang="ko-KR" altLang="en-US" sz="1200" b="1" dirty="0" smtClean="0"/>
              <a:t> 상호작용이 가능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10474"/>
          <a:stretch/>
        </p:blipFill>
        <p:spPr>
          <a:xfrm>
            <a:off x="378148" y="3190602"/>
            <a:ext cx="4162607" cy="344831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8148" y="6660951"/>
            <a:ext cx="4131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4"/>
              </a:rPr>
              <a:t>http</a:t>
            </a:r>
            <a:r>
              <a:rPr lang="en-US" altLang="ko-KR" sz="1050" dirty="0">
                <a:hlinkClick r:id="rId4"/>
              </a:rPr>
              <a:t>://3d.dongguk.edu/examples/face.html</a:t>
            </a:r>
            <a:endParaRPr lang="en-US" altLang="ko-KR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702" y="3190602"/>
            <a:ext cx="2751924" cy="34483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87753" y="6648422"/>
            <a:ext cx="2849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>
                <a:hlinkClick r:id="rId6"/>
              </a:rPr>
              <a:t>http://3d.dongguk.edu/examples/waterTerrain.html</a:t>
            </a:r>
            <a:endParaRPr lang="en-US" altLang="ko-KR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4622" y="3190602"/>
            <a:ext cx="2880650" cy="3462208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387673" y="6084887"/>
            <a:ext cx="4122349" cy="547489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천개의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삼각형으로 구성된 고해상도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메쉬와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출동처리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4649311" y="6084887"/>
            <a:ext cx="2741315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만개의 삼각형으로 구성된 지형과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만개 이상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AutoShape 119"/>
          <p:cNvSpPr>
            <a:spLocks noChangeArrowheads="1"/>
          </p:cNvSpPr>
          <p:nvPr/>
        </p:nvSpPr>
        <p:spPr bwMode="auto">
          <a:xfrm>
            <a:off x="7495789" y="6095302"/>
            <a:ext cx="2869483" cy="53707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애니메이션 오브젝트와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파티클간의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충돌처리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66052" y="6648422"/>
            <a:ext cx="2849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00" dirty="0">
                <a:hlinkClick r:id="rId8"/>
              </a:rPr>
              <a:t>http://3d.dongguk.edu/examples/character_animation.html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9241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개발 </a:t>
            </a:r>
            <a:r>
              <a:rPr lang="en-US" altLang="ko-KR" sz="1200" b="1" dirty="0" smtClean="0"/>
              <a:t>01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i="1" dirty="0" smtClean="0"/>
              <a:t>Screen Mesh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기술을 응용하여 고품질의 고속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기술 개발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i="1" dirty="0" smtClean="0"/>
              <a:t>Spherical Environment Mapping </a:t>
            </a:r>
            <a:r>
              <a:rPr lang="en-US" altLang="ko-KR" sz="1200" b="1" dirty="0" smtClean="0"/>
              <a:t>(SEM) </a:t>
            </a:r>
            <a:r>
              <a:rPr lang="ko-KR" altLang="en-US" sz="1200" b="1" dirty="0" smtClean="0"/>
              <a:t>기술을 이용하여 사용자가 손쉽게 재질 및 광원을 설정할 수 있는 기능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/>
              <a:t>다양한 종류의 </a:t>
            </a:r>
            <a:r>
              <a:rPr lang="ko-KR" altLang="en-US" sz="1200" b="1" dirty="0" smtClean="0"/>
              <a:t>광원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및 재질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비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 눈 그리고 낙엽과 </a:t>
            </a:r>
            <a:r>
              <a:rPr lang="ko-KR" altLang="en-US" sz="1200" b="1" dirty="0" smtClean="0"/>
              <a:t>같은 </a:t>
            </a:r>
            <a:r>
              <a:rPr lang="ko-KR" altLang="en-US" sz="1200" b="1" dirty="0" err="1" smtClean="0"/>
              <a:t>파티클</a:t>
            </a:r>
            <a:r>
              <a:rPr lang="ko-KR" altLang="en-US" sz="1200" b="1" dirty="0" smtClean="0"/>
              <a:t> 속성 값을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79353" y="3132559"/>
            <a:ext cx="5199395" cy="3665135"/>
            <a:chOff x="435338" y="3182620"/>
            <a:chExt cx="4934396" cy="347833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38" y="3182620"/>
              <a:ext cx="1227303" cy="1718786"/>
            </a:xfrm>
            <a:prstGeom prst="rect">
              <a:avLst/>
            </a:prstGeom>
            <a:no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t="6732"/>
            <a:stretch/>
          </p:blipFill>
          <p:spPr>
            <a:xfrm>
              <a:off x="1689309" y="3185801"/>
              <a:ext cx="1175708" cy="1716227"/>
            </a:xfrm>
            <a:prstGeom prst="rect">
              <a:avLst/>
            </a:prstGeom>
            <a:noFill/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91043" y="3182620"/>
              <a:ext cx="1216312" cy="1719408"/>
            </a:xfrm>
            <a:prstGeom prst="rect">
              <a:avLst/>
            </a:prstGeom>
            <a:noFill/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5443"/>
            <a:stretch/>
          </p:blipFill>
          <p:spPr>
            <a:xfrm>
              <a:off x="4134566" y="3182620"/>
              <a:ext cx="1235168" cy="1719408"/>
            </a:xfrm>
            <a:prstGeom prst="rect">
              <a:avLst/>
            </a:prstGeom>
            <a:noFill/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0888" b="7951"/>
            <a:stretch/>
          </p:blipFill>
          <p:spPr>
            <a:xfrm>
              <a:off x="1689309" y="4940161"/>
              <a:ext cx="1186080" cy="1720792"/>
            </a:xfrm>
            <a:prstGeom prst="rect">
              <a:avLst/>
            </a:prstGeom>
            <a:noFill/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r="15710" b="7122"/>
            <a:stretch/>
          </p:blipFill>
          <p:spPr>
            <a:xfrm>
              <a:off x="2914593" y="4945567"/>
              <a:ext cx="1192761" cy="1715386"/>
            </a:xfrm>
            <a:prstGeom prst="rect">
              <a:avLst/>
            </a:prstGeom>
            <a:noFill/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14509" t="8859" r="9825" b="3573"/>
            <a:stretch/>
          </p:blipFill>
          <p:spPr>
            <a:xfrm>
              <a:off x="4134566" y="4940160"/>
              <a:ext cx="1235168" cy="172079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7"/>
            <a:srcRect t="2126" b="1"/>
            <a:stretch/>
          </p:blipFill>
          <p:spPr>
            <a:xfrm>
              <a:off x="435547" y="4940160"/>
              <a:ext cx="1226550" cy="1720792"/>
            </a:xfrm>
            <a:prstGeom prst="rect">
              <a:avLst/>
            </a:prstGeom>
          </p:spPr>
        </p:pic>
      </p:grpSp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579353" y="6797692"/>
            <a:ext cx="5199395" cy="346735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고품질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파티클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렌더링을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위한 다양한 재질 제공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4553" y="4917703"/>
            <a:ext cx="1718320" cy="17183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0152" y="4917703"/>
            <a:ext cx="1718320" cy="17183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9737" y="3132559"/>
            <a:ext cx="1713136" cy="17131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30152" y="3132559"/>
            <a:ext cx="1713136" cy="1713136"/>
          </a:xfrm>
          <a:prstGeom prst="rect">
            <a:avLst/>
          </a:prstGeom>
        </p:spPr>
      </p:pic>
      <p:sp>
        <p:nvSpPr>
          <p:cNvPr id="30" name="AutoShape 119"/>
          <p:cNvSpPr>
            <a:spLocks noChangeArrowheads="1"/>
          </p:cNvSpPr>
          <p:nvPr/>
        </p:nvSpPr>
        <p:spPr bwMode="auto">
          <a:xfrm>
            <a:off x="6374554" y="6636023"/>
            <a:ext cx="3489966" cy="508404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패턴을 가진 </a:t>
            </a: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텍스쳐들을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혼합하여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애니메이션과 지형 구성이 가능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고품질 </a:t>
            </a:r>
            <a:r>
              <a:rPr lang="ko-KR" altLang="en-US" sz="1200" b="1" dirty="0" err="1" smtClean="0"/>
              <a:t>렌더링</a:t>
            </a:r>
            <a:r>
              <a:rPr lang="ko-KR" altLang="en-US" sz="1200" b="1" dirty="0" smtClean="0"/>
              <a:t> 시스템 개발 </a:t>
            </a:r>
            <a:r>
              <a:rPr lang="en-US" altLang="ko-KR" sz="1200" b="1" dirty="0" smtClean="0"/>
              <a:t>02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760" y="2988542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9307" y="1722787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30FPS </a:t>
            </a:r>
            <a:r>
              <a:rPr lang="ko-KR" altLang="en-US" sz="1200" b="1" dirty="0" smtClean="0"/>
              <a:t>이상의 성능으로 동작하는 다양한 후처리 기법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HUD(head up display)</a:t>
            </a:r>
            <a:r>
              <a:rPr lang="ko-KR" altLang="en-US" sz="1200" b="1" dirty="0" smtClean="0"/>
              <a:t>를 생성하여 환경에 따라 빗방울과 눈송이를 화면에 생성하는 기술 구현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카메라를 흔들어 지진과 같은 효과를 구현 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70" y="3133214"/>
            <a:ext cx="1879767" cy="30963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036" y="3139513"/>
            <a:ext cx="1614864" cy="15263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216" y="3145173"/>
            <a:ext cx="1905600" cy="30899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515" y="4703077"/>
            <a:ext cx="1607235" cy="15250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0282" y="3145173"/>
            <a:ext cx="4490200" cy="3089964"/>
          </a:xfrm>
          <a:prstGeom prst="rect">
            <a:avLst/>
          </a:prstGeom>
        </p:spPr>
      </p:pic>
      <p:sp>
        <p:nvSpPr>
          <p:cNvPr id="25" name="AutoShape 119"/>
          <p:cNvSpPr>
            <a:spLocks noChangeArrowheads="1"/>
          </p:cNvSpPr>
          <p:nvPr/>
        </p:nvSpPr>
        <p:spPr bwMode="auto">
          <a:xfrm>
            <a:off x="325870" y="6246446"/>
            <a:ext cx="5591946" cy="708771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비와 눈의 환경에 따라 화면에 빗방울과 눈송이 출력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AutoShape 119"/>
          <p:cNvSpPr>
            <a:spLocks noChangeArrowheads="1"/>
          </p:cNvSpPr>
          <p:nvPr/>
        </p:nvSpPr>
        <p:spPr bwMode="auto">
          <a:xfrm>
            <a:off x="5970283" y="6246445"/>
            <a:ext cx="4488986" cy="708771"/>
          </a:xfrm>
          <a:prstGeom prst="roundRect">
            <a:avLst>
              <a:gd name="adj" fmla="val 0"/>
            </a:avLst>
          </a:prstGeom>
          <a:solidFill>
            <a:srgbClr val="65DAF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카메라를 흔들어 지진을 발생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5870" y="6955217"/>
            <a:ext cx="5591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8"/>
              </a:rPr>
              <a:t>http</a:t>
            </a:r>
            <a:r>
              <a:rPr lang="en-US" altLang="ko-KR" sz="1050" dirty="0">
                <a:hlinkClick r:id="rId8"/>
              </a:rPr>
              <a:t>://</a:t>
            </a:r>
            <a:r>
              <a:rPr lang="en-US" altLang="ko-KR" sz="1050" dirty="0" smtClean="0">
                <a:hlinkClick r:id="rId8"/>
              </a:rPr>
              <a:t>3d.dongguk.edu/examples/rainsnow.html</a:t>
            </a:r>
            <a:endParaRPr lang="en-US" altLang="ko-K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5970282" y="6955217"/>
            <a:ext cx="4488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050" dirty="0" smtClean="0">
                <a:hlinkClick r:id="rId8"/>
              </a:rPr>
              <a:t>http</a:t>
            </a:r>
            <a:r>
              <a:rPr lang="en-US" altLang="ko-KR" sz="1050" dirty="0">
                <a:hlinkClick r:id="rId8"/>
              </a:rPr>
              <a:t>://</a:t>
            </a:r>
            <a:r>
              <a:rPr lang="en-US" altLang="ko-KR" sz="1050" dirty="0" smtClean="0">
                <a:hlinkClick r:id="rId8"/>
              </a:rPr>
              <a:t>3d.dongguk.edu/examples/earthquake.html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6265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2124" y="61227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6BEF8"/>
                </a:solidFill>
                <a:latin typeface="나눔고딕 ExtraBold" pitchFamily="50" charset="-127"/>
                <a:ea typeface="나눔고딕 ExtraBold" pitchFamily="50" charset="-127"/>
              </a:rPr>
              <a:t>추진 실적 세부 내용</a:t>
            </a:r>
            <a:endParaRPr lang="ko-KR" altLang="en-US" sz="1400" b="1" dirty="0">
              <a:solidFill>
                <a:srgbClr val="06BEF8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66657" y="144016"/>
            <a:ext cx="2876744" cy="324247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추진 실적 및 성과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0276" y="972319"/>
            <a:ext cx="2520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AutoShape 119"/>
          <p:cNvSpPr>
            <a:spLocks noChangeArrowheads="1"/>
          </p:cNvSpPr>
          <p:nvPr/>
        </p:nvSpPr>
        <p:spPr bwMode="auto">
          <a:xfrm>
            <a:off x="280201" y="1692399"/>
            <a:ext cx="1180994" cy="122413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AutoShape 66"/>
          <p:cNvSpPr>
            <a:spLocks noChangeArrowheads="1"/>
          </p:cNvSpPr>
          <p:nvPr/>
        </p:nvSpPr>
        <p:spPr bwMode="auto">
          <a:xfrm>
            <a:off x="1534220" y="1692399"/>
            <a:ext cx="8925048" cy="122413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5" name="AutoShape 119"/>
          <p:cNvSpPr>
            <a:spLocks noChangeArrowheads="1"/>
          </p:cNvSpPr>
          <p:nvPr/>
        </p:nvSpPr>
        <p:spPr bwMode="auto">
          <a:xfrm>
            <a:off x="285666" y="1075557"/>
            <a:ext cx="1180994" cy="472826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개발 목표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AutoShape 66"/>
          <p:cNvSpPr>
            <a:spLocks noChangeArrowheads="1"/>
          </p:cNvSpPr>
          <p:nvPr/>
        </p:nvSpPr>
        <p:spPr bwMode="auto">
          <a:xfrm>
            <a:off x="1539685" y="1075557"/>
            <a:ext cx="8925048" cy="46166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algn="ctr">
            <a:noFill/>
            <a:round/>
            <a:headEnd/>
            <a:tailEnd/>
          </a:ln>
          <a:effectLst/>
          <a:extLst/>
        </p:spPr>
        <p:txBody>
          <a:bodyPr wrap="none" tIns="0" anchor="ctr"/>
          <a:lstStyle/>
          <a:p>
            <a:pPr marL="176213" indent="-8890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3129" y="97028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890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/>
              <a:t>   </a:t>
            </a:r>
          </a:p>
          <a:p>
            <a:pPr indent="-88900" algn="just">
              <a:buFont typeface="Arial" pitchFamily="34" charset="0"/>
              <a:buChar char="•"/>
              <a:defRPr/>
            </a:pPr>
            <a:r>
              <a:rPr lang="ko-KR" altLang="en-US" sz="1200" b="1" dirty="0" smtClean="0"/>
              <a:t>소스코드 및 예제 공개</a:t>
            </a:r>
            <a:endParaRPr lang="en-US" altLang="ko-KR" sz="1200" b="1" dirty="0" smtClean="0">
              <a:solidFill>
                <a:srgbClr val="E96DA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201" y="2988543"/>
            <a:ext cx="10179067" cy="4320480"/>
          </a:xfrm>
          <a:prstGeom prst="rect">
            <a:avLst/>
          </a:prstGeom>
          <a:noFill/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556662" y="1716206"/>
            <a:ext cx="890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홈페이지</a:t>
            </a:r>
            <a:r>
              <a:rPr lang="en-US" altLang="ko-KR" sz="1200" b="1" dirty="0" smtClean="0"/>
              <a:t>(</a:t>
            </a:r>
            <a:r>
              <a:rPr lang="en-US" altLang="ko-KR" sz="1200" b="1" dirty="0" smtClean="0">
                <a:hlinkClick r:id="rId3"/>
              </a:rPr>
              <a:t>http://3d.dongguk.edu/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를 통해 전체 소스코드 및 예제 공개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예제 중심의 소스코스 설명 문서 제공</a:t>
            </a: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블로그를</a:t>
            </a:r>
            <a:r>
              <a:rPr lang="ko-KR" altLang="en-US" sz="1200" b="1" dirty="0" smtClean="0"/>
              <a:t> 통해 설명 문서를 제공함으로써 누구나 쉽게 접근 가능 </a:t>
            </a:r>
            <a:r>
              <a:rPr lang="en-US" altLang="ko-KR" sz="1200" b="1" dirty="0" smtClean="0"/>
              <a:t>(</a:t>
            </a:r>
            <a:r>
              <a:rPr lang="en-US" altLang="ko-KR" sz="1200" b="1" dirty="0" smtClean="0">
                <a:hlinkClick r:id="rId4"/>
              </a:rPr>
              <a:t>http://simdgu.tistory.com/</a:t>
            </a:r>
            <a:r>
              <a:rPr lang="en-US" altLang="ko-KR" sz="1200" b="1" dirty="0" smtClean="0"/>
              <a:t>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63603" y="7194488"/>
            <a:ext cx="2495127" cy="402567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064125"/>
              </p:ext>
            </p:extLst>
          </p:nvPr>
        </p:nvGraphicFramePr>
        <p:xfrm>
          <a:off x="6282804" y="3115248"/>
          <a:ext cx="406852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71"/>
                <a:gridCol w="316835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VFX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눈이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물체에 불이 붙음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비가 떨어짐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바람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파티클이</a:t>
                      </a:r>
                      <a:r>
                        <a:rPr lang="ko-KR" altLang="en-US" sz="1200" dirty="0" smtClean="0"/>
                        <a:t> 바람에 의해</a:t>
                      </a:r>
                      <a:r>
                        <a:rPr lang="ko-KR" altLang="en-US" sz="1200" baseline="0" dirty="0" smtClean="0"/>
                        <a:t> 움직임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지진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전체가 흔들림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용암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웅덩이에서 아래 방향으로 용암이 흘러내림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웅덩이에서 아래 방향으로 물이 흘러내림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폭포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모델을 타고 흐르다가 </a:t>
                      </a:r>
                      <a:r>
                        <a:rPr lang="ko-KR" altLang="en-US" sz="1200" dirty="0" smtClean="0"/>
                        <a:t>사라짐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태양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상층부에서 아침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점심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저녁 광원 생성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안개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/>
                        <a:t>지면으로부터 </a:t>
                      </a:r>
                      <a:r>
                        <a:rPr lang="ko-KR" altLang="en-US" sz="1200" dirty="0" smtClean="0"/>
                        <a:t>안개가 생성됨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378148" y="3204567"/>
            <a:ext cx="5760640" cy="3933677"/>
            <a:chOff x="378148" y="3204567"/>
            <a:chExt cx="5760640" cy="39336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0543" y="3204567"/>
              <a:ext cx="1489609" cy="122105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148" y="3204567"/>
              <a:ext cx="1531771" cy="122413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0777" y="3204568"/>
              <a:ext cx="1212068" cy="12120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3470" y="3207443"/>
              <a:ext cx="1435317" cy="120919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779" y="4454531"/>
              <a:ext cx="1531953" cy="142549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0"/>
            <a:srcRect r="24606"/>
            <a:stretch/>
          </p:blipFill>
          <p:spPr>
            <a:xfrm>
              <a:off x="1940543" y="4454530"/>
              <a:ext cx="1173909" cy="142241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42749" y="5902312"/>
              <a:ext cx="1389179" cy="123593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44263" y="4454530"/>
              <a:ext cx="1508993" cy="142241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8149" y="5906354"/>
              <a:ext cx="1656184" cy="123188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66763" y="5905850"/>
              <a:ext cx="1437792" cy="123239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5"/>
            <a:srcRect r="3534"/>
            <a:stretch/>
          </p:blipFill>
          <p:spPr>
            <a:xfrm>
              <a:off x="4699526" y="4452007"/>
              <a:ext cx="1439262" cy="142493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6"/>
            <a:srcRect l="13689" t="8991" r="22880" b="15952"/>
            <a:stretch/>
          </p:blipFill>
          <p:spPr>
            <a:xfrm>
              <a:off x="4970121" y="5912311"/>
              <a:ext cx="1168665" cy="1225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0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38596</TotalTime>
  <Words>768</Words>
  <Application>Microsoft Office PowerPoint</Application>
  <PresentationFormat>사용자 지정</PresentationFormat>
  <Paragraphs>215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나눔고딕 Bold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jhlee</dc:creator>
  <cp:lastModifiedBy>장승호</cp:lastModifiedBy>
  <cp:revision>1406</cp:revision>
  <cp:lastPrinted>2015-11-24T01:09:18Z</cp:lastPrinted>
  <dcterms:created xsi:type="dcterms:W3CDTF">2006-10-05T04:04:58Z</dcterms:created>
  <dcterms:modified xsi:type="dcterms:W3CDTF">2016-02-14T15:07:13Z</dcterms:modified>
</cp:coreProperties>
</file>